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315" r:id="rId3"/>
    <p:sldId id="318" r:id="rId4"/>
    <p:sldId id="312" r:id="rId5"/>
    <p:sldId id="313" r:id="rId6"/>
    <p:sldId id="309" r:id="rId7"/>
    <p:sldId id="323" r:id="rId8"/>
    <p:sldId id="260" r:id="rId9"/>
  </p:sldIdLst>
  <p:sldSz cx="12192000" cy="6858000"/>
  <p:notesSz cx="6858000" cy="9144000"/>
  <p:defaultTextStyle>
    <a:defPPr>
      <a:defRPr lang="en-P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C04F13-6FE7-477C-B73F-826C6B463B7A}">
          <p14:sldIdLst>
            <p14:sldId id="257"/>
            <p14:sldId id="315"/>
            <p14:sldId id="318"/>
            <p14:sldId id="312"/>
            <p14:sldId id="313"/>
            <p14:sldId id="309"/>
            <p14:sldId id="323"/>
            <p14:sldId id="260"/>
          </p14:sldIdLst>
        </p14:section>
        <p14:section name="Untitled Section" id="{01314F0B-E17C-4A9C-992D-1A177D1FE24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D94D89-CC47-7D21-D443-ACB043320DB7}" name="Christian Zaknoun" initials="CZ" userId="1ba5cde718c594c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5EA4"/>
    <a:srgbClr val="5DB133"/>
    <a:srgbClr val="00A3CC"/>
    <a:srgbClr val="6ECCD8"/>
    <a:srgbClr val="A25EA4"/>
    <a:srgbClr val="A3CE37"/>
    <a:srgbClr val="F1A229"/>
    <a:srgbClr val="905EA4"/>
    <a:srgbClr val="83989B"/>
    <a:srgbClr val="F761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337C9-6327-4580-BA41-A9D6637D7A8D}" v="33" dt="2023-08-29T08:49:04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2" autoAdjust="0"/>
    <p:restoredTop sz="95000" autoAdjust="0"/>
  </p:normalViewPr>
  <p:slideViewPr>
    <p:cSldViewPr snapToGrid="0">
      <p:cViewPr varScale="1">
        <p:scale>
          <a:sx n="65" d="100"/>
          <a:sy n="65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C5866-35B8-4A46-9D4C-41E2E30260F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D5340-05EE-4A41-BD7B-246271745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5340-05EE-4A41-BD7B-2462717457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13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D5340-05EE-4A41-BD7B-2462717457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5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5340-05EE-4A41-BD7B-2462717457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5340-05EE-4A41-BD7B-2462717457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75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5340-05EE-4A41-BD7B-2462717457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0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07BB9-D807-990C-D612-1EE29BBC7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41921-8BDD-1988-2032-202BB29D1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102532588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2DBE-3A2B-C31A-491E-44211D2A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D043B-7EB0-3DC0-4271-0C82BD0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100767405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1B03-5B91-72AB-D658-02E1EB2F2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B02F3-EB6C-B677-CD5F-91865D3D3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35191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51186-3E86-296B-0420-94155CF1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2B27E-93A8-808B-1AC0-77CFAA324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E277D-9E68-0049-F7AD-B440177AC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407237568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EE2D-4E00-D4D9-BAEA-87369B5A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4CC82-405D-1034-6604-95FCFB8ED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463D3-86D8-D289-E929-13D984E2F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3FE722-6660-C6B1-F96C-3B97CCB25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7C334-D69E-515C-3F94-439DA4532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224965097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85D36-617A-B522-5BD9-A484D7127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353806521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07284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ED9E-A03B-B75C-F460-AF74249E9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B0006-6FEB-8413-8FE6-F332A7360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073AE-F3DD-92E0-F810-552725476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519201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0D24-3033-FFBC-34FD-056B7F043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ED8391-F0DF-6D9F-535D-2C40E3DE5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04B6F-BABF-268D-C366-83F7CD713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91528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C34C-FCAF-9A26-440D-E68E722B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F50E82-A250-9BA0-D846-268181317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37537052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65AB2F-F95D-DB1D-2F0E-CF702A2322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D95D2-650B-63FC-6933-FC8461CF8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318435855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8D719C-C49C-456B-E869-2435F99BFC2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45774" y="-83682"/>
            <a:ext cx="12364277" cy="69569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779C68-8B56-B377-9B99-B55F4AC3F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P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C1E14-CB00-2345-ED62-8B4E0CCE6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A8C12B-21BF-6C6F-AB8A-15A467E0A1D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53502" y="6350389"/>
            <a:ext cx="2400298" cy="32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A3C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DB13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905EA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A3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905EA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upal-businessforum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9EAFAFA-B8A1-A5F4-0649-ADD440563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070" y="2589995"/>
            <a:ext cx="4135632" cy="372813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48C539F5-198A-CDD3-3DC7-B71B439B7A69}"/>
              </a:ext>
            </a:extLst>
          </p:cNvPr>
          <p:cNvSpPr txBox="1">
            <a:spLocks/>
          </p:cNvSpPr>
          <p:nvPr/>
        </p:nvSpPr>
        <p:spPr>
          <a:xfrm>
            <a:off x="3023131" y="3724443"/>
            <a:ext cx="6253113" cy="467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5DB1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A3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solidFill>
                  <a:srgbClr val="00A3CC"/>
                </a:solidFill>
              </a:rPr>
              <a:t>Investing sustainably for a better future </a:t>
            </a:r>
            <a:endParaRPr lang="en-PS" i="1" dirty="0">
              <a:solidFill>
                <a:srgbClr val="00A3CC"/>
              </a:solidFill>
            </a:endParaRPr>
          </a:p>
        </p:txBody>
      </p:sp>
      <p:sp>
        <p:nvSpPr>
          <p:cNvPr id="13" name="Subtitle 20">
            <a:extLst>
              <a:ext uri="{FF2B5EF4-FFF2-40B4-BE49-F238E27FC236}">
                <a16:creationId xmlns:a16="http://schemas.microsoft.com/office/drawing/2014/main" id="{7FBB4E94-FE0E-E747-919F-B08969606319}"/>
              </a:ext>
            </a:extLst>
          </p:cNvPr>
          <p:cNvSpPr txBox="1">
            <a:spLocks/>
          </p:cNvSpPr>
          <p:nvPr/>
        </p:nvSpPr>
        <p:spPr>
          <a:xfrm>
            <a:off x="4336507" y="4921396"/>
            <a:ext cx="3518985" cy="652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DB1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A3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24</a:t>
            </a:r>
            <a:r>
              <a:rPr lang="en-US" sz="1800" b="1" baseline="30000" dirty="0">
                <a:solidFill>
                  <a:schemeClr val="bg1"/>
                </a:solidFill>
              </a:rPr>
              <a:t>th</a:t>
            </a:r>
            <a:r>
              <a:rPr lang="en-US" sz="1800" b="1" dirty="0">
                <a:solidFill>
                  <a:schemeClr val="bg1"/>
                </a:solidFill>
              </a:rPr>
              <a:t> October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42A46-A3DA-7292-C084-9641DCB0A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332" y="4314809"/>
            <a:ext cx="7641336" cy="11560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Towards a green, sustainable, digital and resilient economy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7AE1D-98A0-6D2A-5191-9B102E730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887" y="1993900"/>
            <a:ext cx="2515272" cy="10007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A2D2B3-CDE5-A9CF-5CE0-26F9F1B7F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140" y="223681"/>
            <a:ext cx="1341460" cy="7788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D0F24C-86D4-13FC-6A9C-A6E37B28F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9069" y="2098832"/>
            <a:ext cx="4135632" cy="36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4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repeatCount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decel="100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 build="p"/>
      <p:bldP spid="13" grpId="1" build="allAtOnce"/>
      <p:bldP spid="3" grpId="0" uiExpand="1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0BE73-27DF-70D6-1717-78AB537D0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Sectors/themes of the Business Forum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E5BF7-35D9-5710-9FC3-83C644EC6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Energy and renewables;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IT/Digital;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Agriculture;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Industry/Manufacturing;</a:t>
            </a:r>
          </a:p>
          <a:p>
            <a:pPr>
              <a:buFontTx/>
              <a:buChar char="-"/>
            </a:pPr>
            <a: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Tourism.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Co-decision with the PA and partial alignment with Global Gateway 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765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Draft Agenda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6339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3200" b="1" dirty="0">
                <a:solidFill>
                  <a:srgbClr val="00A3CC"/>
                </a:solidFill>
                <a:ea typeface="+mj-ea"/>
              </a:rPr>
              <a:t>Amphitheatre</a:t>
            </a:r>
          </a:p>
          <a:p>
            <a:r>
              <a:rPr lang="en-US" sz="2400" dirty="0">
                <a:solidFill>
                  <a:schemeClr val="bg1"/>
                </a:solidFill>
              </a:rPr>
              <a:t>09:30 - 10:00: Registration &amp; coffee</a:t>
            </a:r>
          </a:p>
          <a:p>
            <a:r>
              <a:rPr lang="en-US" sz="2400" dirty="0">
                <a:solidFill>
                  <a:schemeClr val="bg1"/>
                </a:solidFill>
              </a:rPr>
              <a:t>10:00 - 10:10: Opening video of the 2nd European Union-Palestine Business Forum</a:t>
            </a:r>
          </a:p>
          <a:p>
            <a:r>
              <a:rPr lang="en-GB" sz="2400" dirty="0">
                <a:solidFill>
                  <a:schemeClr val="bg1"/>
                </a:solidFill>
                <a:ea typeface="Calibri" panose="020F0502020204030204" pitchFamily="34" charset="0"/>
              </a:rPr>
              <a:t>10:10 - 10:40: Opening Speeches	</a:t>
            </a:r>
          </a:p>
          <a:p>
            <a:r>
              <a:rPr lang="en-GB" sz="2400" dirty="0">
                <a:solidFill>
                  <a:schemeClr val="bg1"/>
                </a:solidFill>
                <a:ea typeface="Calibri" panose="020F0502020204030204" pitchFamily="34" charset="0"/>
              </a:rPr>
              <a:t>10:40 - 10:50: Video projection: Palestine a land of opportunities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>
              <a:lnSpc>
                <a:spcPct val="102000"/>
              </a:lnSpc>
            </a:pP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</a:rPr>
              <a:t>10: 50 - 11:00: Signing ceremony of agreements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11:00 - 11:40: Central High-level panel  </a:t>
            </a:r>
            <a:r>
              <a:rPr lang="en-US" sz="2400" dirty="0">
                <a:solidFill>
                  <a:schemeClr val="accent6"/>
                </a:solidFill>
              </a:rPr>
              <a:t>First session  </a:t>
            </a:r>
          </a:p>
          <a:p>
            <a:r>
              <a:rPr lang="en-US" sz="2400" dirty="0">
                <a:solidFill>
                  <a:schemeClr val="bg1"/>
                </a:solidFill>
              </a:rPr>
              <a:t>11:40 - 12:20: Central High-level panel </a:t>
            </a:r>
            <a:r>
              <a:rPr lang="en-US" sz="2400" dirty="0">
                <a:solidFill>
                  <a:schemeClr val="accent6"/>
                </a:solidFill>
              </a:rPr>
              <a:t>Second session</a:t>
            </a:r>
          </a:p>
          <a:p>
            <a:r>
              <a:rPr lang="en-GB" sz="2400" dirty="0">
                <a:solidFill>
                  <a:schemeClr val="bg1"/>
                </a:solidFill>
                <a:ea typeface="Calibri" panose="020F0502020204030204" pitchFamily="34" charset="0"/>
              </a:rPr>
              <a:t>15:45 -16:00: Closing ceremony and next steps by Dr Estephan Salameh, Special Advisor of the Prime Minister</a:t>
            </a:r>
          </a:p>
          <a:p>
            <a:endParaRPr lang="en-US" sz="240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86412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1DA0-D742-B634-9016-0C2A410FE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5775"/>
            <a:ext cx="10515600" cy="1204913"/>
          </a:xfrm>
        </p:spPr>
        <p:txBody>
          <a:bodyPr>
            <a:normAutofit/>
          </a:bodyPr>
          <a:lstStyle/>
          <a:p>
            <a:r>
              <a:rPr lang="en-US" sz="3200" dirty="0"/>
              <a:t>Main hall 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B9BD5-08C4-6CB9-DFC1-47CF70E4F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12:30 - 13:50: Invest in Palestine Session</a:t>
            </a:r>
          </a:p>
          <a:p>
            <a:pPr marL="742950" lvl="1" indent="-285750" algn="just" rtl="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12:30-12:50: </a:t>
            </a:r>
            <a:r>
              <a:rPr lang="en-GB" sz="2800" dirty="0" err="1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MoNE</a:t>
            </a:r>
            <a:r>
              <a:rPr lang="en-GB" sz="2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IPIEA, Opportunities/constraints of Investment and incentives </a:t>
            </a:r>
            <a:endParaRPr lang="en-US" sz="28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12:50-13:10: PEX, Palestine of opportunities </a:t>
            </a:r>
            <a:endParaRPr lang="en-US" sz="28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13:10-13:30: EU financial instruments</a:t>
            </a:r>
            <a:r>
              <a:rPr lang="en-US" sz="16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8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2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13:30-13:50: Presentation </a:t>
            </a:r>
            <a:r>
              <a:rPr lang="en-GB" sz="2800" dirty="0">
                <a:solidFill>
                  <a:schemeClr val="accent6"/>
                </a:solidFill>
                <a:ea typeface="Calibri" panose="020F0502020204030204" pitchFamily="34" charset="0"/>
              </a:rPr>
              <a:t>Forward Palestine </a:t>
            </a:r>
            <a:r>
              <a:rPr lang="en-GB" sz="2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McKenzie</a:t>
            </a:r>
            <a:endParaRPr lang="en-US" sz="28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43429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962B-D4E4-3741-8E83-55CFF6A95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Central lobby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8F304-0B94-FEEE-5A40-43C800DD9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12:30 - 15:45: Matchmaking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12:30 - 15:45: Ongoing reception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anose="020F0502020204030204" pitchFamily="34" charset="0"/>
              </a:rPr>
              <a:t>15:00 -15:45: Cultural Exhibition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Calibri" panose="020F0502020204030204" pitchFamily="34" charset="0"/>
            </a:endParaRPr>
          </a:p>
          <a:p>
            <a:pPr marL="9144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Calibri" panose="020F0502020204030204" pitchFamily="34" charset="0"/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i="1" dirty="0"/>
              <a:t>The booths will also be located in the Central Lobby </a:t>
            </a:r>
          </a:p>
        </p:txBody>
      </p:sp>
    </p:spTree>
    <p:extLst>
      <p:ext uri="{BB962C8B-B14F-4D97-AF65-F5344CB8AC3E}">
        <p14:creationId xmlns:p14="http://schemas.microsoft.com/office/powerpoint/2010/main" val="123271956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E6D34-2EDB-41B9-5C41-0467DFA76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2213"/>
          </a:xfrm>
        </p:spPr>
        <p:txBody>
          <a:bodyPr>
            <a:normAutofit fontScale="90000"/>
          </a:bodyPr>
          <a:lstStyle/>
          <a:p>
            <a:r>
              <a:rPr lang="en-GB" dirty="0"/>
              <a:t>Website of the 2nd EU-Palestine Business Forum and registration 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39DEC-DAC3-3167-3B40-A779F3E7D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24" y="1785938"/>
            <a:ext cx="10695176" cy="4391025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https://eupal-businessforum.</a:t>
            </a:r>
            <a:r>
              <a:rPr lang="en-US" sz="44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org/</a:t>
            </a:r>
            <a:endParaRPr lang="en-US" sz="440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16688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Registration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Standard invitation letter prepared by EU </a:t>
            </a:r>
          </a:p>
          <a:p>
            <a:r>
              <a:rPr lang="en-GB" dirty="0"/>
              <a:t>Invitations to be sent by email:</a:t>
            </a:r>
          </a:p>
          <a:p>
            <a:pPr lvl="1"/>
            <a:r>
              <a:rPr lang="en-GB" dirty="0"/>
              <a:t>Palestinian companies: invitations to be sent by the PA </a:t>
            </a:r>
          </a:p>
          <a:p>
            <a:pPr lvl="1"/>
            <a:r>
              <a:rPr lang="en-GB" dirty="0"/>
              <a:t>European businesses: invitations to be sent by </a:t>
            </a:r>
            <a:r>
              <a:rPr lang="en-GB" dirty="0" err="1"/>
              <a:t>EDPs</a:t>
            </a:r>
            <a:r>
              <a:rPr lang="en-GB" dirty="0"/>
              <a:t>  </a:t>
            </a:r>
          </a:p>
          <a:p>
            <a:r>
              <a:rPr lang="en-GB" dirty="0"/>
              <a:t>European Ministers and the EU Commissioners: Preparation of an invitation letter signed by the Prime Minister, Dr </a:t>
            </a:r>
            <a:r>
              <a:rPr lang="en-GB" dirty="0" err="1"/>
              <a:t>Shtayyeh</a:t>
            </a:r>
            <a:r>
              <a:rPr lang="en-GB" dirty="0"/>
              <a:t>.</a:t>
            </a:r>
          </a:p>
          <a:p>
            <a:r>
              <a:rPr lang="en-GB" dirty="0"/>
              <a:t>Registration on the website is necessary (registration upon invitation only:</a:t>
            </a:r>
          </a:p>
          <a:p>
            <a:pPr lvl="1"/>
            <a:r>
              <a:rPr lang="en-GB" dirty="0"/>
              <a:t> registration code on the invitation</a:t>
            </a:r>
          </a:p>
          <a:p>
            <a:pPr lvl="1"/>
            <a:r>
              <a:rPr lang="en-GB" dirty="0"/>
              <a:t> registration for main event, matchmaking and business tour </a:t>
            </a:r>
          </a:p>
        </p:txBody>
      </p:sp>
    </p:spTree>
    <p:extLst>
      <p:ext uri="{BB962C8B-B14F-4D97-AF65-F5344CB8AC3E}">
        <p14:creationId xmlns:p14="http://schemas.microsoft.com/office/powerpoint/2010/main" val="401658995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E21BA9-104E-F928-5CC0-282E2A2F2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052" y="1848482"/>
            <a:ext cx="2431930" cy="9676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DAB24A-8CED-7EBD-D811-AC1248ED1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019" y="1848482"/>
            <a:ext cx="4135632" cy="467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EAFAFA-B8A1-A5F4-0649-ADD440563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20" y="2450094"/>
            <a:ext cx="4135632" cy="372813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48C539F5-198A-CDD3-3DC7-B71B439B7A69}"/>
              </a:ext>
            </a:extLst>
          </p:cNvPr>
          <p:cNvSpPr txBox="1">
            <a:spLocks/>
          </p:cNvSpPr>
          <p:nvPr/>
        </p:nvSpPr>
        <p:spPr>
          <a:xfrm>
            <a:off x="3130081" y="3005044"/>
            <a:ext cx="6253113" cy="467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5DB1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A3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PS" i="1" dirty="0">
              <a:solidFill>
                <a:srgbClr val="00A3CC"/>
              </a:solidFill>
            </a:endParaRPr>
          </a:p>
        </p:txBody>
      </p:sp>
      <p:sp>
        <p:nvSpPr>
          <p:cNvPr id="13" name="Subtitle 20">
            <a:extLst>
              <a:ext uri="{FF2B5EF4-FFF2-40B4-BE49-F238E27FC236}">
                <a16:creationId xmlns:a16="http://schemas.microsoft.com/office/drawing/2014/main" id="{7FBB4E94-FE0E-E747-919F-B08969606319}"/>
              </a:ext>
            </a:extLst>
          </p:cNvPr>
          <p:cNvSpPr txBox="1">
            <a:spLocks/>
          </p:cNvSpPr>
          <p:nvPr/>
        </p:nvSpPr>
        <p:spPr>
          <a:xfrm>
            <a:off x="1524000" y="4035094"/>
            <a:ext cx="9144000" cy="766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DB1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A3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905E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800" b="1" dirty="0">
                <a:solidFill>
                  <a:schemeClr val="bg1"/>
                </a:solidFill>
              </a:rPr>
              <a:t>Thank You</a:t>
            </a:r>
            <a:endParaRPr lang="en-US" sz="115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5482E-D143-B69D-9D4F-260FF07BFDB7}"/>
              </a:ext>
            </a:extLst>
          </p:cNvPr>
          <p:cNvSpPr txBox="1"/>
          <p:nvPr/>
        </p:nvSpPr>
        <p:spPr>
          <a:xfrm>
            <a:off x="2498485" y="19144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PS"/>
          </a:p>
        </p:txBody>
      </p:sp>
    </p:spTree>
    <p:extLst>
      <p:ext uri="{BB962C8B-B14F-4D97-AF65-F5344CB8AC3E}">
        <p14:creationId xmlns:p14="http://schemas.microsoft.com/office/powerpoint/2010/main" val="3893682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5456</TotalTime>
  <Words>317</Words>
  <Application>Microsoft Office PowerPoint</Application>
  <PresentationFormat>Widescreen</PresentationFormat>
  <Paragraphs>56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Courier New</vt:lpstr>
      <vt:lpstr>Office Theme</vt:lpstr>
      <vt:lpstr>PowerPoint Presentation</vt:lpstr>
      <vt:lpstr>Sectors/themes of the Business Forum</vt:lpstr>
      <vt:lpstr>Draft Agenda </vt:lpstr>
      <vt:lpstr>Main hall 1  </vt:lpstr>
      <vt:lpstr>Central lobby </vt:lpstr>
      <vt:lpstr>Website of the 2nd EU-Palestine Business Forum and registration tools</vt:lpstr>
      <vt:lpstr> Registration process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Emad S. AbuBaker</dc:creator>
  <cp:lastModifiedBy>GORGUINPOUR Mitia (EEAS-EAST JERUSALEM)</cp:lastModifiedBy>
  <cp:revision>113</cp:revision>
  <dcterms:created xsi:type="dcterms:W3CDTF">2023-06-03T14:47:28Z</dcterms:created>
  <dcterms:modified xsi:type="dcterms:W3CDTF">2023-08-31T18:36:42Z</dcterms:modified>
</cp:coreProperties>
</file>